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13716000" cx="24384000"/>
  <p:notesSz cx="6858000" cy="9144000"/>
  <p:embeddedFontLst>
    <p:embeddedFont>
      <p:font typeface="Catamaran"/>
      <p:regular r:id="rId34"/>
      <p:bold r:id="rId35"/>
    </p:embeddedFont>
    <p:embeddedFont>
      <p:font typeface="Helvetica Neue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gLbqnWSd+T19Pzjaq/la1pjA5a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47A543-DD3A-4E80-AC80-0592AF767FE8}">
  <a:tblStyle styleId="{D347A543-DD3A-4E80-AC80-0592AF767F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Catamaran-bold.fntdata"/><Relationship Id="rId12" Type="http://schemas.openxmlformats.org/officeDocument/2006/relationships/slide" Target="slides/slide7.xml"/><Relationship Id="rId34" Type="http://schemas.openxmlformats.org/officeDocument/2006/relationships/font" Target="fonts/Catamaran-regular.fntdata"/><Relationship Id="rId15" Type="http://schemas.openxmlformats.org/officeDocument/2006/relationships/slide" Target="slides/slide10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9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2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da8c73f2a_1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da8c73f2a_1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da8c73f2a_1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da8c73f2a_1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frequency:</a:t>
            </a:r>
            <a:r>
              <a:rPr lang="en-US"/>
              <a:t>針對類別變數出現的頻率做</a:t>
            </a:r>
            <a:r>
              <a:rPr lang="en-US" sz="1800">
                <a:solidFill>
                  <a:schemeClr val="dk1"/>
                </a:solidFill>
              </a:rPr>
              <a:t>encoding (日本、美國...某兩國出現次數一樣則編碼相同)</a:t>
            </a:r>
            <a:endParaRPr sz="1800"/>
          </a:p>
        </p:txBody>
      </p:sp>
      <p:sp>
        <p:nvSpPr>
          <p:cNvPr id="228" name="Google Shape;22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0034decf9_2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0034decf9_2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fce4f669a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fce4f669a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0034decf9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0034decf9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da8c73f2a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da8c73f2a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da8c73f2a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da8c73f2a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001c9e3d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001c9e3d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001c9e3da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001c9e3da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把不滿意預測成滿意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da8c73f2a_1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da8c73f2a_1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dcc33092e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dcc33092e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" name="Google Shape;11;p20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0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9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2" type="body"/>
          </p:nvPr>
        </p:nvSpPr>
        <p:spPr>
          <a:xfrm>
            <a:off x="1753923" y="4939860"/>
            <a:ext cx="20876153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1" name="Google Shape;61;p3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2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Google Shape;64;p32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" name="Google Shape;65;p32"/>
          <p:cNvSpPr/>
          <p:nvPr>
            <p:ph idx="4" type="pic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Google Shape;66;p3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3"/>
          <p:cNvSpPr/>
          <p:nvPr>
            <p:ph idx="2" type="pic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Google Shape;69;p3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1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8" name="Google Shape;18;p2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2"/>
          <p:cNvSpPr/>
          <p:nvPr>
            <p:ph idx="2" type="pic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" name="Google Shape;21;p22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" type="body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3" type="body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/>
          <p:nvPr>
            <p:ph idx="2" type="pic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" name="Google Shape;27;p23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" type="body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4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idx="1" type="body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2" type="body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6" name="Google Shape;36;p25"/>
          <p:cNvSpPr/>
          <p:nvPr>
            <p:ph idx="3" type="pic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" name="Google Shape;37;p25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26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7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5" name="Google Shape;45;p2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0" name="Google Shape;50;p2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 txBox="1"/>
          <p:nvPr>
            <p:ph idx="1" type="body"/>
          </p:nvPr>
        </p:nvSpPr>
        <p:spPr>
          <a:xfrm>
            <a:off x="1206500" y="10591875"/>
            <a:ext cx="62634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/>
              <a:t>葉思卿 M094020046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/>
              <a:t>邵柏鈞 M094020057</a:t>
            </a:r>
            <a:endParaRPr/>
          </a:p>
        </p:txBody>
      </p:sp>
      <p:sp>
        <p:nvSpPr>
          <p:cNvPr id="77" name="Google Shape;77;p1"/>
          <p:cNvSpPr txBox="1"/>
          <p:nvPr>
            <p:ph idx="4294967295" type="ctr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9900"/>
              <a:buFont typeface="Helvetica Neue"/>
              <a:buNone/>
            </a:pPr>
            <a:r>
              <a:rPr b="1" i="0" lang="en-US" sz="99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Optimising e-commerce customer satisfaction with machine learning</a:t>
            </a:r>
            <a:endParaRPr b="1" i="0" sz="9900" u="none" cap="none" strike="noStrike">
              <a:solidFill>
                <a:srgbClr val="004C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SzPts val="9900"/>
              <a:buFont typeface="Helvetica Neue"/>
              <a:buNone/>
            </a:pPr>
            <a:r>
              <a:rPr b="1" i="0" lang="en-US" sz="99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78" name="Google Shape;78;p1"/>
          <p:cNvSpPr txBox="1"/>
          <p:nvPr>
            <p:ph idx="4294967295" type="subTitle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Mining 期末報告</a:t>
            </a:r>
            <a:endParaRPr/>
          </a:p>
        </p:txBody>
      </p:sp>
      <p:pic>
        <p:nvPicPr>
          <p:cNvPr descr="Image" id="79" name="Google Shape;7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3449" y="7492424"/>
            <a:ext cx="12498802" cy="520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資料集</a:t>
            </a:r>
            <a:endParaRPr/>
          </a:p>
        </p:txBody>
      </p:sp>
      <p:sp>
        <p:nvSpPr>
          <p:cNvPr id="152" name="Google Shape;152;p10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Dataset</a:t>
            </a:r>
            <a:endParaRPr/>
          </a:p>
        </p:txBody>
      </p:sp>
      <p:pic>
        <p:nvPicPr>
          <p:cNvPr descr="Screen Shot 2021-06-09 at 3.04.12 AM.png" id="153" name="Google Shape;1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8272" y="8184543"/>
            <a:ext cx="9105900" cy="546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21-06-09 at 3.04.27 AM.png" id="154" name="Google Shape;15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1597" y="2846542"/>
            <a:ext cx="9105900" cy="557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21-06-09 at 3.04.54 AM.png" id="155" name="Google Shape;15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3670" y="2621957"/>
            <a:ext cx="9055100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文獻</a:t>
            </a:r>
            <a:r>
              <a:rPr lang="en-US" sz="7480"/>
              <a:t>中的四個結論</a:t>
            </a:r>
            <a:endParaRPr sz="7480"/>
          </a:p>
        </p:txBody>
      </p:sp>
      <p:sp>
        <p:nvSpPr>
          <p:cNvPr id="161" name="Google Shape;161;p6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Results &amp; Conclusion  </a:t>
            </a:r>
            <a:endParaRPr/>
          </a:p>
        </p:txBody>
      </p:sp>
      <p:sp>
        <p:nvSpPr>
          <p:cNvPr id="162" name="Google Shape;162;p6"/>
          <p:cNvSpPr txBox="1"/>
          <p:nvPr>
            <p:ph idx="2" type="body"/>
          </p:nvPr>
        </p:nvSpPr>
        <p:spPr>
          <a:xfrm>
            <a:off x="1206500" y="3538882"/>
            <a:ext cx="21971000" cy="896563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/>
              <a:t>3. Effect of imbalanced data treatment techniques</a:t>
            </a:r>
            <a:endParaRPr/>
          </a:p>
          <a:p>
            <a:pPr indent="457200" lvl="1" marL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5E5E5E"/>
              </a:buClr>
              <a:buSzPts val="3500"/>
              <a:buFont typeface="Helvetica Neue"/>
              <a:buNone/>
            </a:pPr>
            <a:r>
              <a:rPr lang="en-US" sz="3500">
                <a:solidFill>
                  <a:srgbClr val="5E5E5E"/>
                </a:solidFill>
              </a:rPr>
              <a:t>比較under- sampling, over-sampling, SMOTE，ROSE處理過後的資料是否會提升用DT的分類效果</a:t>
            </a:r>
            <a:endParaRPr/>
          </a:p>
          <a:p>
            <a:pPr indent="457200" lvl="1" marL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5E5E5E"/>
              </a:buClr>
              <a:buSzPts val="3500"/>
              <a:buFont typeface="Helvetica Neue"/>
              <a:buNone/>
            </a:pPr>
            <a:r>
              <a:rPr lang="en-US" sz="3500">
                <a:solidFill>
                  <a:srgbClr val="5E5E5E"/>
                </a:solidFill>
              </a:rPr>
              <a:t>（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❓</a:t>
            </a:r>
            <a:r>
              <a:rPr lang="en-US" sz="3500">
                <a:solidFill>
                  <a:srgbClr val="5E5E5E"/>
                </a:solidFill>
              </a:rPr>
              <a:t>其他模型</a:t>
            </a:r>
            <a:r>
              <a:rPr lang="en-US" sz="3500">
                <a:solidFill>
                  <a:srgbClr val="5E5E5E"/>
                </a:solidFill>
              </a:rPr>
              <a:t>是否會相較</a:t>
            </a:r>
            <a:r>
              <a:rPr lang="en-US" sz="3500">
                <a:solidFill>
                  <a:srgbClr val="5E5E5E"/>
                </a:solidFill>
              </a:rPr>
              <a:t>於樹類</a:t>
            </a:r>
            <a:r>
              <a:rPr lang="en-US" sz="3500">
                <a:solidFill>
                  <a:srgbClr val="5E5E5E"/>
                </a:solidFill>
              </a:rPr>
              <a:t>模型，對平衡過後的資料有比較好的預測效果）</a:t>
            </a:r>
            <a:endParaRPr/>
          </a:p>
        </p:txBody>
      </p:sp>
      <p:pic>
        <p:nvPicPr>
          <p:cNvPr descr="Screen Shot 2021-06-09 at 2.40.38 AM.png" id="163" name="Google Shape;1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2900" y="7062975"/>
            <a:ext cx="13221575" cy="39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文獻</a:t>
            </a:r>
            <a:r>
              <a:rPr lang="en-US" sz="7480"/>
              <a:t>中的四個結論</a:t>
            </a:r>
            <a:endParaRPr sz="7480"/>
          </a:p>
        </p:txBody>
      </p:sp>
      <p:sp>
        <p:nvSpPr>
          <p:cNvPr id="169" name="Google Shape;169;p7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Results &amp; Conclusion  </a:t>
            </a:r>
            <a:endParaRPr/>
          </a:p>
        </p:txBody>
      </p:sp>
      <p:sp>
        <p:nvSpPr>
          <p:cNvPr id="170" name="Google Shape;170;p7"/>
          <p:cNvSpPr txBox="1"/>
          <p:nvPr>
            <p:ph idx="2" type="body"/>
          </p:nvPr>
        </p:nvSpPr>
        <p:spPr>
          <a:xfrm>
            <a:off x="1206500" y="3538882"/>
            <a:ext cx="21971000" cy="896563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/>
              <a:t>4. Modelling for Customer satisfaction</a:t>
            </a:r>
            <a:endParaRPr/>
          </a:p>
          <a:p>
            <a:pPr indent="457200" lvl="1" marL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5E5E5E"/>
              </a:buClr>
              <a:buSzPts val="3500"/>
              <a:buFont typeface="Helvetica Neue"/>
              <a:buNone/>
            </a:pPr>
            <a:r>
              <a:rPr lang="en-US" sz="3500">
                <a:solidFill>
                  <a:srgbClr val="5E5E5E"/>
                </a:solidFill>
              </a:rPr>
              <a:t>比較四種不同演算法的準確度和耗時</a:t>
            </a:r>
            <a:endParaRPr/>
          </a:p>
          <a:p>
            <a:pPr indent="457200" lvl="1" marL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5E5E5E"/>
              </a:buClr>
              <a:buSzPts val="3500"/>
              <a:buFont typeface="Helvetica Neue"/>
              <a:buNone/>
            </a:pPr>
            <a:r>
              <a:rPr lang="en-US" sz="3500">
                <a:solidFill>
                  <a:srgbClr val="5E5E5E"/>
                </a:solidFill>
              </a:rPr>
              <a:t>（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❓</a:t>
            </a:r>
            <a:r>
              <a:rPr lang="en-US" sz="3500">
                <a:solidFill>
                  <a:srgbClr val="5E5E5E"/>
                </a:solidFill>
              </a:rPr>
              <a:t>分群演算法對於這個資料集的分類效果）</a:t>
            </a:r>
            <a:endParaRPr/>
          </a:p>
          <a:p>
            <a:pPr indent="457200" lvl="1" marL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5E5E5E"/>
              </a:buClr>
              <a:buSzPts val="3500"/>
              <a:buFont typeface="Helvetica Neue"/>
              <a:buNone/>
            </a:pPr>
            <a:r>
              <a:rPr lang="en-US" sz="3500">
                <a:solidFill>
                  <a:srgbClr val="5E5E5E"/>
                </a:solidFill>
              </a:rPr>
              <a:t>（❓透過分群建立新的欄位，幫助提升預測的準確度）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/>
              <a:t>5. Key drivers of customer satisfaction</a:t>
            </a:r>
            <a:endParaRPr/>
          </a:p>
          <a:p>
            <a:pPr indent="457200" lvl="1" marL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5E5E5E"/>
              </a:buClr>
              <a:buSzPts val="3500"/>
              <a:buFont typeface="Helvetica Neue"/>
              <a:buNone/>
            </a:pPr>
            <a:r>
              <a:rPr lang="en-US" sz="3500">
                <a:solidFill>
                  <a:srgbClr val="5E5E5E"/>
                </a:solidFill>
              </a:rPr>
              <a:t>客戶滿意度的關鍵驅動因素</a:t>
            </a:r>
            <a:endParaRPr/>
          </a:p>
          <a:p>
            <a:pPr indent="457200" lvl="1" marL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5E5E5E"/>
              </a:buClr>
              <a:buSzPts val="3500"/>
              <a:buFont typeface="Helvetica Neue"/>
              <a:buNone/>
            </a:pPr>
            <a:r>
              <a:rPr lang="en-US" sz="3500">
                <a:solidFill>
                  <a:srgbClr val="5E5E5E"/>
                </a:solidFill>
              </a:rPr>
              <a:t>（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❓</a:t>
            </a:r>
            <a:r>
              <a:rPr lang="en-US" sz="3500">
                <a:solidFill>
                  <a:srgbClr val="5E5E5E"/>
                </a:solidFill>
              </a:rPr>
              <a:t>透過關聯分析(Apriori)來探討“客戶滿意度的關鍵驅動因素“）</a:t>
            </a:r>
            <a:endParaRPr/>
          </a:p>
        </p:txBody>
      </p:sp>
      <p:pic>
        <p:nvPicPr>
          <p:cNvPr descr="Screen Shot 2021-06-09 at 2.36.42 AM.png" id="171" name="Google Shape;17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08313" y="2652918"/>
            <a:ext cx="5126780" cy="26200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21-06-09 at 2.43.10 AM.png" id="172" name="Google Shape;17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5798" y="5413213"/>
            <a:ext cx="9156053" cy="5926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work</a:t>
            </a:r>
            <a:endParaRPr/>
          </a:p>
        </p:txBody>
      </p:sp>
      <p:sp>
        <p:nvSpPr>
          <p:cNvPr id="178" name="Google Shape;178;p11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Overall</a:t>
            </a:r>
            <a:endParaRPr/>
          </a:p>
        </p:txBody>
      </p:sp>
      <p:sp>
        <p:nvSpPr>
          <p:cNvPr id="179" name="Google Shape;179;p11"/>
          <p:cNvSpPr txBox="1"/>
          <p:nvPr>
            <p:ph idx="2" type="body"/>
          </p:nvPr>
        </p:nvSpPr>
        <p:spPr>
          <a:xfrm>
            <a:off x="1206500" y="3307750"/>
            <a:ext cx="21971100" cy="10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48019" lvl="0" marL="35966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Char char="•"/>
            </a:pPr>
            <a:r>
              <a:rPr lang="en-US" sz="3300"/>
              <a:t>Data Preprocessing </a:t>
            </a:r>
            <a:endParaRPr sz="3300"/>
          </a:p>
          <a:p>
            <a:pPr indent="-348019" lvl="1" marL="719327" rtl="0" algn="l">
              <a:lnSpc>
                <a:spcPct val="9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Char char="•"/>
            </a:pPr>
            <a:r>
              <a:rPr lang="en-US" sz="3300"/>
              <a:t>Data cleaning; Integration of multiple databases; Data transformation; Data reduction</a:t>
            </a:r>
            <a:endParaRPr sz="3300"/>
          </a:p>
          <a:p>
            <a:pPr indent="-348019" lvl="0" marL="359663" rtl="0" algn="l">
              <a:lnSpc>
                <a:spcPct val="9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Char char="•"/>
            </a:pPr>
            <a:r>
              <a:rPr lang="en-US" sz="3300"/>
              <a:t>Feature selection</a:t>
            </a:r>
            <a:endParaRPr sz="3300"/>
          </a:p>
          <a:p>
            <a:pPr indent="-348019" lvl="1" marL="719327" rtl="0" algn="l">
              <a:lnSpc>
                <a:spcPct val="9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Char char="•"/>
            </a:pPr>
            <a:r>
              <a:rPr lang="en-US" sz="3300"/>
              <a:t>DT</a:t>
            </a:r>
            <a:endParaRPr sz="3300"/>
          </a:p>
          <a:p>
            <a:pPr indent="-348019" lvl="1" marL="719327" rtl="0" algn="l">
              <a:lnSpc>
                <a:spcPct val="90000"/>
              </a:lnSpc>
              <a:spcBef>
                <a:spcPts val="2600"/>
              </a:spcBef>
              <a:spcAft>
                <a:spcPts val="0"/>
              </a:spcAft>
              <a:buClr>
                <a:srgbClr val="004C7F"/>
              </a:buClr>
              <a:buSzPts val="3300"/>
              <a:buFont typeface="Helvetica Neue"/>
              <a:buChar char="•"/>
            </a:pPr>
            <a:r>
              <a:rPr lang="en-US" sz="3300">
                <a:solidFill>
                  <a:srgbClr val="004C7F"/>
                </a:solidFill>
              </a:rPr>
              <a:t>🔥 </a:t>
            </a:r>
            <a:r>
              <a:rPr lang="en-US" sz="3300">
                <a:solidFill>
                  <a:srgbClr val="004C7F"/>
                </a:solidFill>
              </a:rPr>
              <a:t>透過別的方式選出的重要變數有哪些</a:t>
            </a:r>
            <a:endParaRPr sz="3300"/>
          </a:p>
          <a:p>
            <a:pPr indent="-348019" lvl="0" marL="359663" rtl="0" algn="l">
              <a:lnSpc>
                <a:spcPct val="9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Char char="•"/>
            </a:pPr>
            <a:r>
              <a:rPr lang="en-US" sz="3300"/>
              <a:t>Data Mining（Classification）</a:t>
            </a:r>
            <a:endParaRPr sz="3300"/>
          </a:p>
          <a:p>
            <a:pPr indent="-348019" lvl="1" marL="719327" rtl="0" algn="l">
              <a:lnSpc>
                <a:spcPct val="9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Char char="•"/>
            </a:pPr>
            <a:r>
              <a:rPr lang="en-US" sz="3300"/>
              <a:t>DT, RF, SVM, NN </a:t>
            </a:r>
            <a:endParaRPr sz="3300"/>
          </a:p>
          <a:p>
            <a:pPr indent="-348019" lvl="1" marL="719326" rtl="0" algn="l">
              <a:lnSpc>
                <a:spcPct val="9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Char char="•"/>
            </a:pPr>
            <a:r>
              <a:rPr lang="en-US" sz="3300"/>
              <a:t>Kmeans</a:t>
            </a:r>
            <a:endParaRPr sz="3300">
              <a:solidFill>
                <a:srgbClr val="004C7F"/>
              </a:solidFill>
            </a:endParaRPr>
          </a:p>
          <a:p>
            <a:pPr indent="-678561" lvl="2" marL="1828800" rtl="0" algn="l">
              <a:lnSpc>
                <a:spcPct val="9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Char char="•"/>
            </a:pPr>
            <a:r>
              <a:rPr lang="en-US" sz="3300">
                <a:solidFill>
                  <a:srgbClr val="004C7F"/>
                </a:solidFill>
              </a:rPr>
              <a:t>🔥分群演算法對於這個資料集的分類效果</a:t>
            </a:r>
            <a:endParaRPr sz="3300">
              <a:solidFill>
                <a:srgbClr val="004C7F"/>
              </a:solidFill>
            </a:endParaRPr>
          </a:p>
          <a:p>
            <a:pPr indent="-678561" lvl="2" marL="1828800" rtl="0" algn="l">
              <a:lnSpc>
                <a:spcPct val="90000"/>
              </a:lnSpc>
              <a:spcBef>
                <a:spcPts val="2600"/>
              </a:spcBef>
              <a:spcAft>
                <a:spcPts val="0"/>
              </a:spcAft>
              <a:buClr>
                <a:srgbClr val="004C7F"/>
              </a:buClr>
              <a:buSzPts val="3300"/>
              <a:buChar char="•"/>
            </a:pPr>
            <a:r>
              <a:rPr lang="en-US" sz="3300">
                <a:solidFill>
                  <a:srgbClr val="004C7F"/>
                </a:solidFill>
              </a:rPr>
              <a:t>🔥加入分群的欄位是否會提升模型的預測效果</a:t>
            </a:r>
            <a:endParaRPr sz="3300">
              <a:solidFill>
                <a:srgbClr val="004C7F"/>
              </a:solidFill>
            </a:endParaRPr>
          </a:p>
          <a:p>
            <a:pPr indent="-348019" lvl="0" marL="359663" rtl="0" algn="l">
              <a:lnSpc>
                <a:spcPct val="9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Char char="•"/>
            </a:pPr>
            <a:r>
              <a:rPr lang="en-US" sz="3300"/>
              <a:t>Experimental results and evaluation </a:t>
            </a:r>
            <a:endParaRPr sz="3300"/>
          </a:p>
          <a:p>
            <a:pPr indent="-348019" lvl="1" marL="719327" rtl="0" algn="l">
              <a:lnSpc>
                <a:spcPct val="90000"/>
              </a:lnSpc>
              <a:spcBef>
                <a:spcPts val="2600"/>
              </a:spcBef>
              <a:spcAft>
                <a:spcPts val="0"/>
              </a:spcAft>
              <a:buClr>
                <a:srgbClr val="004C7F"/>
              </a:buClr>
              <a:buSzPts val="3300"/>
              <a:buFont typeface="Helvetica Neue"/>
              <a:buChar char="•"/>
            </a:pPr>
            <a:r>
              <a:rPr lang="en-US" sz="3300">
                <a:solidFill>
                  <a:srgbClr val="004C7F"/>
                </a:solidFill>
              </a:rPr>
              <a:t>🔥</a:t>
            </a:r>
            <a:r>
              <a:rPr lang="en-US" sz="3300">
                <a:solidFill>
                  <a:srgbClr val="004C7F"/>
                </a:solidFill>
              </a:rPr>
              <a:t>比較KNN是否會相較於樹類模型，對平衡過後的資料有比較好的預測效果</a:t>
            </a:r>
            <a:endParaRPr sz="3300"/>
          </a:p>
          <a:p>
            <a:pPr indent="-348019" lvl="1" marL="719327" rtl="0" algn="l">
              <a:lnSpc>
                <a:spcPct val="90000"/>
              </a:lnSpc>
              <a:spcBef>
                <a:spcPts val="2600"/>
              </a:spcBef>
              <a:spcAft>
                <a:spcPts val="0"/>
              </a:spcAft>
              <a:buClr>
                <a:srgbClr val="004C7F"/>
              </a:buClr>
              <a:buSzPts val="3300"/>
              <a:buFont typeface="Helvetica Neue"/>
              <a:buChar char="•"/>
            </a:pPr>
            <a:r>
              <a:rPr lang="en-US" sz="3300">
                <a:solidFill>
                  <a:srgbClr val="004C7F"/>
                </a:solidFill>
              </a:rPr>
              <a:t>🔥</a:t>
            </a:r>
            <a:r>
              <a:rPr lang="en-US" sz="3300">
                <a:solidFill>
                  <a:srgbClr val="004C7F"/>
                </a:solidFill>
              </a:rPr>
              <a:t>透過關聯分析(Apriori)等</a:t>
            </a:r>
            <a:r>
              <a:rPr lang="en-US" sz="3300">
                <a:solidFill>
                  <a:srgbClr val="004C7F"/>
                </a:solidFill>
              </a:rPr>
              <a:t>方式進一步</a:t>
            </a:r>
            <a:r>
              <a:rPr lang="en-US" sz="3300">
                <a:solidFill>
                  <a:srgbClr val="004C7F"/>
                </a:solidFill>
              </a:rPr>
              <a:t>探討“客戶滿意度的關鍵驅動因素”</a:t>
            </a:r>
            <a:endParaRPr sz="3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00"/>
              <a:buFont typeface="Helvetica Neue"/>
              <a:buNone/>
            </a:pPr>
            <a:r>
              <a:rPr lang="en-US" sz="8700"/>
              <a:t>Feature selection</a:t>
            </a:r>
            <a:endParaRPr/>
          </a:p>
        </p:txBody>
      </p:sp>
      <p:sp>
        <p:nvSpPr>
          <p:cNvPr id="185" name="Google Shape;185;p13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Overall</a:t>
            </a:r>
            <a:endParaRPr/>
          </a:p>
        </p:txBody>
      </p:sp>
      <p:pic>
        <p:nvPicPr>
          <p:cNvPr id="186" name="Google Shape;1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450" y="2372950"/>
            <a:ext cx="11570350" cy="1055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3"/>
          <p:cNvSpPr/>
          <p:nvPr/>
        </p:nvSpPr>
        <p:spPr>
          <a:xfrm>
            <a:off x="5776824" y="11821400"/>
            <a:ext cx="5294700" cy="55800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3"/>
          <p:cNvSpPr/>
          <p:nvPr/>
        </p:nvSpPr>
        <p:spPr>
          <a:xfrm>
            <a:off x="5776824" y="6888025"/>
            <a:ext cx="5294700" cy="55800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da8c73f2a_1_18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Importance</a:t>
            </a:r>
            <a:endParaRPr/>
          </a:p>
        </p:txBody>
      </p:sp>
      <p:sp>
        <p:nvSpPr>
          <p:cNvPr id="194" name="Google Shape;194;gdda8c73f2a_1_18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2600"/>
              </a:spcBef>
              <a:spcAft>
                <a:spcPts val="0"/>
              </a:spcAft>
              <a:buNone/>
            </a:pPr>
            <a:r>
              <a:rPr b="1" lang="en-US" sz="5500"/>
              <a:t>透過別的方式選出的重要變數有哪些</a:t>
            </a:r>
            <a:endParaRPr/>
          </a:p>
        </p:txBody>
      </p:sp>
      <p:sp>
        <p:nvSpPr>
          <p:cNvPr id="195" name="Google Shape;195;gdda8c73f2a_1_18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/>
              <a:t>RF 所選出的重要變數 (Top 5):</a:t>
            </a:r>
            <a:endParaRPr/>
          </a:p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delivery_performance</a:t>
            </a:r>
            <a:endParaRPr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order_delivery_duration</a:t>
            </a:r>
            <a:endParaRPr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payment_value</a:t>
            </a:r>
            <a:endParaRPr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endParaRPr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freight_value </a:t>
            </a:r>
            <a:endParaRPr/>
          </a:p>
        </p:txBody>
      </p:sp>
      <p:pic>
        <p:nvPicPr>
          <p:cNvPr id="196" name="Google Shape;196;gdda8c73f2a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8442" y="5352425"/>
            <a:ext cx="9764545" cy="798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21-06-09 at 2.36.42 AM.png" id="197" name="Google Shape;197;gdda8c73f2a_1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71561" y="1980362"/>
            <a:ext cx="6598324" cy="33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dda8c73f2a_1_18"/>
          <p:cNvSpPr/>
          <p:nvPr/>
        </p:nvSpPr>
        <p:spPr>
          <a:xfrm>
            <a:off x="14835275" y="4248500"/>
            <a:ext cx="5670900" cy="75030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Mining</a:t>
            </a:r>
            <a:endParaRPr/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Models</a:t>
            </a:r>
            <a:r>
              <a:rPr lang="en-US"/>
              <a:t>（加入分群的方式）</a:t>
            </a:r>
            <a:endParaRPr/>
          </a:p>
        </p:txBody>
      </p:sp>
      <p:sp>
        <p:nvSpPr>
          <p:cNvPr id="205" name="Google Shape;205;p14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Decision tree (DT)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 forest (RF)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SVM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NN </a:t>
            </a:r>
            <a:endParaRPr/>
          </a:p>
          <a:p>
            <a:pPr indent="-609600" lvl="0" marL="609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4C7F"/>
              </a:buClr>
              <a:buSzPts val="5904"/>
              <a:buChar char="•"/>
            </a:pPr>
            <a:r>
              <a:rPr lang="en-US">
                <a:solidFill>
                  <a:srgbClr val="004C7F"/>
                </a:solidFill>
              </a:rPr>
              <a:t>Kmeans</a:t>
            </a:r>
            <a:endParaRPr>
              <a:solidFill>
                <a:srgbClr val="004C7F"/>
              </a:solidFill>
            </a:endParaRPr>
          </a:p>
          <a:p>
            <a:pPr indent="-697611" lvl="1" marL="1219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4C7F"/>
              </a:buClr>
              <a:buSzPts val="3600"/>
              <a:buChar char="•"/>
            </a:pPr>
            <a:r>
              <a:rPr lang="en-US" sz="3600">
                <a:solidFill>
                  <a:srgbClr val="004C7F"/>
                </a:solidFill>
              </a:rPr>
              <a:t>🔥分群演算對於這個資料集的分類效果</a:t>
            </a:r>
            <a:endParaRPr sz="3600">
              <a:solidFill>
                <a:srgbClr val="004C7F"/>
              </a:solidFill>
            </a:endParaRPr>
          </a:p>
          <a:p>
            <a:pPr indent="-697611" lvl="1" marL="1219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4C7F"/>
              </a:buClr>
              <a:buSzPts val="3600"/>
              <a:buChar char="•"/>
            </a:pPr>
            <a:r>
              <a:rPr lang="en-US" sz="3600">
                <a:solidFill>
                  <a:srgbClr val="004C7F"/>
                </a:solidFill>
              </a:rPr>
              <a:t>🔥加入分群的欄位是否會提升模型的預測效果</a:t>
            </a:r>
            <a:endParaRPr sz="3600">
              <a:solidFill>
                <a:srgbClr val="004C7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Mining</a:t>
            </a:r>
            <a:endParaRPr/>
          </a:p>
        </p:txBody>
      </p:sp>
      <p:sp>
        <p:nvSpPr>
          <p:cNvPr id="211" name="Google Shape;211;p15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Kmeans</a:t>
            </a:r>
            <a:endParaRPr/>
          </a:p>
        </p:txBody>
      </p:sp>
      <p:pic>
        <p:nvPicPr>
          <p:cNvPr id="212" name="Google Shape;2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25" y="4900805"/>
            <a:ext cx="9536950" cy="522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5"/>
          <p:cNvSpPr txBox="1"/>
          <p:nvPr/>
        </p:nvSpPr>
        <p:spPr>
          <a:xfrm>
            <a:off x="1401200" y="3729975"/>
            <a:ext cx="6552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Helvetica Neue"/>
                <a:ea typeface="Helvetica Neue"/>
                <a:cs typeface="Helvetica Neue"/>
                <a:sym typeface="Helvetica Neue"/>
              </a:rPr>
              <a:t>決定PCA維度</a:t>
            </a: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4" name="Google Shape;2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9550" y="4938888"/>
            <a:ext cx="9536950" cy="514716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 txBox="1"/>
          <p:nvPr/>
        </p:nvSpPr>
        <p:spPr>
          <a:xfrm>
            <a:off x="11204125" y="3941575"/>
            <a:ext cx="801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Helvetica Neue"/>
                <a:ea typeface="Helvetica Neue"/>
                <a:cs typeface="Helvetica Neue"/>
                <a:sym typeface="Helvetica Neue"/>
              </a:rPr>
              <a:t>silhouette_score</a:t>
            </a:r>
            <a:r>
              <a:rPr lang="en-US" sz="4800">
                <a:latin typeface="Helvetica Neue"/>
                <a:ea typeface="Helvetica Neue"/>
                <a:cs typeface="Helvetica Neue"/>
                <a:sym typeface="Helvetica Neue"/>
              </a:rPr>
              <a:t>找最佳K值</a:t>
            </a: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da8c73f2a_1_7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Data Mining</a:t>
            </a:r>
            <a:endParaRPr/>
          </a:p>
        </p:txBody>
      </p:sp>
      <p:sp>
        <p:nvSpPr>
          <p:cNvPr id="221" name="Google Shape;221;gdda8c73f2a_1_7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lang="en-US"/>
              <a:t>Kmeans</a:t>
            </a:r>
            <a:endParaRPr/>
          </a:p>
        </p:txBody>
      </p:sp>
      <p:sp>
        <p:nvSpPr>
          <p:cNvPr id="222" name="Google Shape;222;gdda8c73f2a_1_7"/>
          <p:cNvSpPr txBox="1"/>
          <p:nvPr>
            <p:ph idx="2" type="body"/>
          </p:nvPr>
        </p:nvSpPr>
        <p:spPr>
          <a:xfrm>
            <a:off x="2035400" y="4132940"/>
            <a:ext cx="6431100" cy="10602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fontScale="92500"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/>
              <a:t>Elbow Method</a:t>
            </a:r>
            <a:r>
              <a:rPr lang="en-US"/>
              <a:t>找最佳K值</a:t>
            </a:r>
            <a:endParaRPr/>
          </a:p>
        </p:txBody>
      </p:sp>
      <p:pic>
        <p:nvPicPr>
          <p:cNvPr id="223" name="Google Shape;223;gdda8c73f2a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035" y="5469459"/>
            <a:ext cx="10343150" cy="55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dda8c73f2a_1_7"/>
          <p:cNvSpPr txBox="1"/>
          <p:nvPr>
            <p:ph idx="2" type="body"/>
          </p:nvPr>
        </p:nvSpPr>
        <p:spPr>
          <a:xfrm>
            <a:off x="14305250" y="4132940"/>
            <a:ext cx="6431100" cy="10602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/>
              <a:t>K = 3 </a:t>
            </a:r>
            <a:endParaRPr/>
          </a:p>
        </p:txBody>
      </p:sp>
      <p:pic>
        <p:nvPicPr>
          <p:cNvPr id="225" name="Google Shape;225;gdda8c73f2a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0797" y="5469453"/>
            <a:ext cx="11006799" cy="5900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 results and evaluation </a:t>
            </a:r>
            <a:endParaRPr/>
          </a:p>
        </p:txBody>
      </p:sp>
      <p:sp>
        <p:nvSpPr>
          <p:cNvPr id="231" name="Google Shape;231;p16"/>
          <p:cNvSpPr txBox="1"/>
          <p:nvPr/>
        </p:nvSpPr>
        <p:spPr>
          <a:xfrm>
            <a:off x="1206450" y="2333487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Helvetica Neue"/>
              <a:buNone/>
            </a:pPr>
            <a:r>
              <a:rPr b="1" lang="en-US" sz="5500">
                <a:latin typeface="Helvetica Neue"/>
                <a:ea typeface="Helvetica Neue"/>
                <a:cs typeface="Helvetica Neue"/>
                <a:sym typeface="Helvetica Neue"/>
              </a:rPr>
              <a:t>不同encoding 方式對於分群效果的比較</a:t>
            </a:r>
            <a:endParaRPr sz="5500"/>
          </a:p>
        </p:txBody>
      </p:sp>
      <p:pic>
        <p:nvPicPr>
          <p:cNvPr id="232" name="Google Shape;2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25" y="4914050"/>
            <a:ext cx="11715277" cy="732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5400" y="4830400"/>
            <a:ext cx="11849098" cy="740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6"/>
          <p:cNvSpPr txBox="1"/>
          <p:nvPr/>
        </p:nvSpPr>
        <p:spPr>
          <a:xfrm>
            <a:off x="1401200" y="3611550"/>
            <a:ext cx="643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label encoding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16"/>
          <p:cNvSpPr txBox="1"/>
          <p:nvPr/>
        </p:nvSpPr>
        <p:spPr>
          <a:xfrm>
            <a:off x="13750000" y="3704750"/>
            <a:ext cx="643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frequency encoding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0034decf9_2_6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Outline</a:t>
            </a:r>
            <a:endParaRPr/>
          </a:p>
        </p:txBody>
      </p:sp>
      <p:sp>
        <p:nvSpPr>
          <p:cNvPr id="85" name="Google Shape;85;ge0034decf9_2_6"/>
          <p:cNvSpPr txBox="1"/>
          <p:nvPr>
            <p:ph idx="2" type="body"/>
          </p:nvPr>
        </p:nvSpPr>
        <p:spPr>
          <a:xfrm>
            <a:off x="3758125" y="3534500"/>
            <a:ext cx="13149600" cy="92865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-US" sz="6000"/>
              <a:t>介紹文獻</a:t>
            </a:r>
            <a:endParaRPr sz="6000"/>
          </a:p>
          <a:p>
            <a:pPr indent="0" lvl="0" marL="457200" rtl="0" algn="l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-US" sz="6000"/>
              <a:t>針對文獻的結論提出問題</a:t>
            </a:r>
            <a:endParaRPr sz="6000"/>
          </a:p>
          <a:p>
            <a:pPr indent="0" lvl="0" marL="457200" rtl="0" algn="l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-US" sz="6000"/>
              <a:t>檢驗改進的方式</a:t>
            </a:r>
            <a:endParaRPr sz="6000"/>
          </a:p>
          <a:p>
            <a:pPr indent="0" lvl="0" marL="457200" rtl="0" algn="l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-US" sz="6000"/>
              <a:t>對預測結果進一步分析</a:t>
            </a:r>
            <a:endParaRPr sz="6000"/>
          </a:p>
        </p:txBody>
      </p:sp>
      <p:pic>
        <p:nvPicPr>
          <p:cNvPr id="86" name="Google Shape;86;ge0034decf9_2_6"/>
          <p:cNvPicPr preferRelativeResize="0"/>
          <p:nvPr/>
        </p:nvPicPr>
        <p:blipFill rotWithShape="1">
          <a:blip r:embed="rId3">
            <a:alphaModFix/>
          </a:blip>
          <a:srcRect b="66707" l="48826" r="22374" t="0"/>
          <a:stretch/>
        </p:blipFill>
        <p:spPr>
          <a:xfrm>
            <a:off x="1421525" y="7156850"/>
            <a:ext cx="1761501" cy="204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e0034decf9_2_6"/>
          <p:cNvPicPr preferRelativeResize="0"/>
          <p:nvPr/>
        </p:nvPicPr>
        <p:blipFill rotWithShape="1">
          <a:blip r:embed="rId3">
            <a:alphaModFix/>
          </a:blip>
          <a:srcRect b="66707" l="0" r="75229" t="0"/>
          <a:stretch/>
        </p:blipFill>
        <p:spPr>
          <a:xfrm>
            <a:off x="1544750" y="2792842"/>
            <a:ext cx="1515049" cy="204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e0034decf9_2_6"/>
          <p:cNvPicPr preferRelativeResize="0"/>
          <p:nvPr/>
        </p:nvPicPr>
        <p:blipFill rotWithShape="1">
          <a:blip r:embed="rId3">
            <a:alphaModFix/>
          </a:blip>
          <a:srcRect b="66707" l="75229" r="0" t="0"/>
          <a:stretch/>
        </p:blipFill>
        <p:spPr>
          <a:xfrm>
            <a:off x="1544750" y="9162375"/>
            <a:ext cx="1515049" cy="204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e0034decf9_2_6"/>
          <p:cNvPicPr preferRelativeResize="0"/>
          <p:nvPr/>
        </p:nvPicPr>
        <p:blipFill rotWithShape="1">
          <a:blip r:embed="rId3">
            <a:alphaModFix/>
          </a:blip>
          <a:srcRect b="66707" l="21752" r="49448" t="0"/>
          <a:stretch/>
        </p:blipFill>
        <p:spPr>
          <a:xfrm>
            <a:off x="1421525" y="4974850"/>
            <a:ext cx="1761501" cy="204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fce4f669a_0_3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Kme</a:t>
            </a:r>
            <a:r>
              <a:rPr lang="en-US"/>
              <a:t>ans result</a:t>
            </a:r>
            <a:endParaRPr/>
          </a:p>
        </p:txBody>
      </p:sp>
      <p:sp>
        <p:nvSpPr>
          <p:cNvPr id="241" name="Google Shape;241;gdfce4f669a_0_3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dfce4f669a_0_3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spcBef>
                <a:spcPts val="4500"/>
              </a:spcBef>
              <a:spcAft>
                <a:spcPts val="0"/>
              </a:spcAft>
              <a:buSzPts val="5904"/>
              <a:buChar char="•"/>
            </a:pPr>
            <a:r>
              <a:rPr lang="en-US"/>
              <a:t>前處理</a:t>
            </a:r>
            <a:endParaRPr sz="3600"/>
          </a:p>
          <a:p>
            <a:pPr indent="-697611" lvl="1" marL="1219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Fr</a:t>
            </a:r>
            <a:r>
              <a:rPr lang="en-US" sz="3600"/>
              <a:t>equency encoding 的分群效果要好於 Label encoding的方式</a:t>
            </a:r>
            <a:endParaRPr sz="3600"/>
          </a:p>
          <a:p>
            <a:pPr indent="-609600" lvl="0" marL="609600" rtl="0" algn="l">
              <a:spcBef>
                <a:spcPts val="4500"/>
              </a:spcBef>
              <a:spcAft>
                <a:spcPts val="0"/>
              </a:spcAft>
              <a:buSzPts val="5904"/>
              <a:buChar char="•"/>
            </a:pPr>
            <a:r>
              <a:rPr lang="en-US"/>
              <a:t>Kmeans</a:t>
            </a:r>
            <a:endParaRPr/>
          </a:p>
          <a:p>
            <a:pPr indent="-697611" lvl="1" marL="1219200" rtl="0" algn="l">
              <a:spcBef>
                <a:spcPts val="450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🔥分群演算對於這個資料集的分類效果：並沒有得到更好的預測效果</a:t>
            </a:r>
            <a:endParaRPr sz="3600"/>
          </a:p>
          <a:p>
            <a:pPr indent="-697611" lvl="1" marL="1219200" rtl="0" algn="l">
              <a:spcBef>
                <a:spcPts val="450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🔥加入分群的欄位是否會提升模型的預測效果：加入分群的欄位(分為3群)後沒有對預測效果有明顯提升</a:t>
            </a:r>
            <a:endParaRPr sz="3600"/>
          </a:p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0034decf9_0_9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KNN </a:t>
            </a:r>
            <a:endParaRPr/>
          </a:p>
        </p:txBody>
      </p:sp>
      <p:pic>
        <p:nvPicPr>
          <p:cNvPr id="248" name="Google Shape;248;ge0034decf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500" y="3780421"/>
            <a:ext cx="14392125" cy="8592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ge0034decf9_0_9"/>
          <p:cNvCxnSpPr/>
          <p:nvPr/>
        </p:nvCxnSpPr>
        <p:spPr>
          <a:xfrm>
            <a:off x="5433650" y="3780425"/>
            <a:ext cx="26400" cy="87222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0" name="Google Shape;250;ge0034decf9_0_9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knn最佳的n_neighbors=k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da8c73f2a_0_8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KNN with SMOTE</a:t>
            </a:r>
            <a:endParaRPr/>
          </a:p>
        </p:txBody>
      </p:sp>
      <p:sp>
        <p:nvSpPr>
          <p:cNvPr id="256" name="Google Shape;256;gdda8c73f2a_0_8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和文獻做比較(文獻只有使用DT)</a:t>
            </a:r>
            <a:endParaRPr/>
          </a:p>
        </p:txBody>
      </p:sp>
      <p:pic>
        <p:nvPicPr>
          <p:cNvPr id="257" name="Google Shape;257;gdda8c73f2a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100" y="8914550"/>
            <a:ext cx="10542487" cy="41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dda8c73f2a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100" y="4046663"/>
            <a:ext cx="10542474" cy="398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dda8c73f2a_0_8"/>
          <p:cNvSpPr txBox="1"/>
          <p:nvPr/>
        </p:nvSpPr>
        <p:spPr>
          <a:xfrm>
            <a:off x="8426950" y="2372950"/>
            <a:ext cx="113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0" name="Google Shape;260;gdda8c73f2a_0_8"/>
          <p:cNvSpPr txBox="1"/>
          <p:nvPr/>
        </p:nvSpPr>
        <p:spPr>
          <a:xfrm>
            <a:off x="1206500" y="3307750"/>
            <a:ext cx="965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Before SMOTE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gdda8c73f2a_0_8"/>
          <p:cNvSpPr txBox="1"/>
          <p:nvPr/>
        </p:nvSpPr>
        <p:spPr>
          <a:xfrm>
            <a:off x="1206500" y="8175650"/>
            <a:ext cx="965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After </a:t>
            </a: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SMOTE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Google Shape;262;gdda8c73f2a_0_8"/>
          <p:cNvSpPr/>
          <p:nvPr/>
        </p:nvSpPr>
        <p:spPr>
          <a:xfrm>
            <a:off x="8018575" y="9807575"/>
            <a:ext cx="1028700" cy="400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gdda8c73f2a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02075" y="3681471"/>
            <a:ext cx="6581749" cy="4718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dda8c73f2a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02075" y="8619550"/>
            <a:ext cx="6581749" cy="471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 results and evaluation </a:t>
            </a:r>
            <a:endParaRPr/>
          </a:p>
        </p:txBody>
      </p:sp>
      <p:sp>
        <p:nvSpPr>
          <p:cNvPr id="270" name="Google Shape;270;p17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40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透過關聯分析(Apriori)來探討“</a:t>
            </a:r>
            <a:r>
              <a:rPr b="1" lang="en-US" sz="5500">
                <a:latin typeface="Helvetica Neue"/>
                <a:ea typeface="Helvetica Neue"/>
                <a:cs typeface="Helvetica Neue"/>
                <a:sym typeface="Helvetica Neue"/>
              </a:rPr>
              <a:t>客戶</a:t>
            </a:r>
            <a:r>
              <a:rPr b="1" i="0" lang="en-US" sz="5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滿意度的關鍵驅動因素”</a:t>
            </a:r>
            <a:endParaRPr sz="5500"/>
          </a:p>
        </p:txBody>
      </p:sp>
      <p:pic>
        <p:nvPicPr>
          <p:cNvPr id="271" name="Google Shape;271;p17"/>
          <p:cNvPicPr preferRelativeResize="0"/>
          <p:nvPr/>
        </p:nvPicPr>
        <p:blipFill rotWithShape="1">
          <a:blip r:embed="rId3">
            <a:alphaModFix/>
          </a:blip>
          <a:srcRect b="75687" l="0" r="30661" t="0"/>
          <a:stretch/>
        </p:blipFill>
        <p:spPr>
          <a:xfrm>
            <a:off x="1074138" y="4421550"/>
            <a:ext cx="22235725" cy="4872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7"/>
          <p:cNvSpPr txBox="1"/>
          <p:nvPr/>
        </p:nvSpPr>
        <p:spPr>
          <a:xfrm>
            <a:off x="1266100" y="10471650"/>
            <a:ext cx="20363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"/>
              <a:buChar char="●"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購買金額比較低的、比較小的的物品、分期較少的，滿意度會比較高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"/>
              <a:buChar char="●"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選擇boleto支付方式的用戶一般分期的期數較少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"/>
              <a:buChar char="●"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用信用卡支付的用戶，一般會選擇期數比較多的分期付款方式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da8c73f2a_0_2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進一步分析</a:t>
            </a:r>
            <a:endParaRPr/>
          </a:p>
        </p:txBody>
      </p:sp>
      <p:sp>
        <p:nvSpPr>
          <p:cNvPr id="278" name="Google Shape;278;gdda8c73f2a_0_2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DT預測錯誤（FP和FN的情況）的個案分群比較</a:t>
            </a:r>
            <a:endParaRPr/>
          </a:p>
        </p:txBody>
      </p:sp>
      <p:sp>
        <p:nvSpPr>
          <p:cNvPr id="279" name="Google Shape;279;gdda8c73f2a_0_2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gdda8c73f2a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50" y="4089875"/>
            <a:ext cx="12054276" cy="73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dda8c73f2a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66625" y="3852475"/>
            <a:ext cx="11157951" cy="704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001c9e3da_0_0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進一步分析</a:t>
            </a:r>
            <a:endParaRPr/>
          </a:p>
        </p:txBody>
      </p:sp>
      <p:sp>
        <p:nvSpPr>
          <p:cNvPr id="287" name="Google Shape;287;ge001c9e3da_0_0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DT預測錯誤的</a:t>
            </a:r>
            <a:r>
              <a:rPr lang="en-US"/>
              <a:t>第 1 群的特徵</a:t>
            </a:r>
            <a:endParaRPr/>
          </a:p>
        </p:txBody>
      </p:sp>
      <p:pic>
        <p:nvPicPr>
          <p:cNvPr id="288" name="Google Shape;288;ge001c9e3d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25" y="3123125"/>
            <a:ext cx="15859376" cy="10364042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e001c9e3da_0_0"/>
          <p:cNvSpPr txBox="1"/>
          <p:nvPr/>
        </p:nvSpPr>
        <p:spPr>
          <a:xfrm>
            <a:off x="16221800" y="3123125"/>
            <a:ext cx="7977600" cy="55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price：104</a:t>
            </a:r>
            <a:endParaRPr sz="36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weight：2280</a:t>
            </a:r>
            <a:endParaRPr sz="36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seller_state：SP</a:t>
            </a:r>
            <a:endParaRPr sz="36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payment_sequential：1.047</a:t>
            </a:r>
            <a:endParaRPr sz="36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payment_value：278.8</a:t>
            </a:r>
            <a:endParaRPr sz="36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delivery_performance: -9.73</a:t>
            </a:r>
            <a:endParaRPr sz="36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purchase_</a:t>
            </a:r>
            <a:r>
              <a:rPr lang="en-US" sz="3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delivery_days:17.9</a:t>
            </a:r>
            <a:endParaRPr sz="36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0" name="Google Shape;290;ge001c9e3da_0_0"/>
          <p:cNvSpPr/>
          <p:nvPr/>
        </p:nvSpPr>
        <p:spPr>
          <a:xfrm>
            <a:off x="573450" y="7570150"/>
            <a:ext cx="1747800" cy="2136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e001c9e3da_0_0"/>
          <p:cNvSpPr/>
          <p:nvPr/>
        </p:nvSpPr>
        <p:spPr>
          <a:xfrm>
            <a:off x="11856925" y="7636150"/>
            <a:ext cx="1747800" cy="2004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001c9e3da_0_51"/>
          <p:cNvSpPr txBox="1"/>
          <p:nvPr>
            <p:ph type="title"/>
          </p:nvPr>
        </p:nvSpPr>
        <p:spPr>
          <a:xfrm>
            <a:off x="1206450" y="1079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進一步分析- </a:t>
            </a:r>
            <a:r>
              <a:rPr lang="en-US" sz="7200"/>
              <a:t>DT預測錯誤的特徵</a:t>
            </a:r>
            <a:endParaRPr/>
          </a:p>
        </p:txBody>
      </p:sp>
      <p:graphicFrame>
        <p:nvGraphicFramePr>
          <p:cNvPr id="297" name="Google Shape;297;ge001c9e3da_0_51"/>
          <p:cNvGraphicFramePr/>
          <p:nvPr/>
        </p:nvGraphicFramePr>
        <p:xfrm>
          <a:off x="312450" y="25126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{D347A543-DD3A-4E80-AC80-0592AF767FE8}</a:tableStyleId>
              </a:tblPr>
              <a:tblGrid>
                <a:gridCol w="1584100"/>
                <a:gridCol w="1467675"/>
                <a:gridCol w="1490975"/>
                <a:gridCol w="1979950"/>
                <a:gridCol w="2259400"/>
                <a:gridCol w="2259400"/>
                <a:gridCol w="1804175"/>
                <a:gridCol w="1830375"/>
                <a:gridCol w="2236125"/>
                <a:gridCol w="2670725"/>
                <a:gridCol w="3595925"/>
              </a:tblGrid>
              <a:tr h="828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price</a:t>
                      </a:r>
                      <a:endParaRPr sz="18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weight</a:t>
                      </a:r>
                      <a:endParaRPr sz="18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seller_state</a:t>
                      </a:r>
                      <a:endParaRPr sz="18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customer_state</a:t>
                      </a:r>
                      <a:endParaRPr sz="18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freight_value</a:t>
                      </a:r>
                      <a:endParaRPr sz="18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payment_sequential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payment_value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delivery_performance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purchase_delivery_days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product_category_name</a:t>
                      </a:r>
                      <a:endParaRPr sz="18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</a:tr>
              <a:tr h="234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Sample</a:t>
                      </a:r>
                      <a:endParaRPr b="1" sz="2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data</a:t>
                      </a:r>
                      <a:endParaRPr b="1" sz="2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117.98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2116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SP     :8152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MG     : 956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     : 816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RJ     : 488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SC     : 398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RS     : 207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SP     :4788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RJ     :1499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MG     :1289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RS     : 633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     : 591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SC     : 414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(Other):2195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20.06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1.087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168.95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-11.314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12.497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cama_mesa_banho       :1178        beleza_saude          : 996      esporte_lazer         : 917     moveis_decoracao      : 842     informatica_acessorios: 794     utilidades_domesticas : 741     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(Other)               :5941 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</a:tr>
              <a:tr h="2166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cluster-</a:t>
                      </a:r>
                      <a:endParaRPr b="1" sz="2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b="1" sz="2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104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2280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SP     :191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(Other):0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RJ     :47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MG     :34 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RS     :19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     :16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BA     :13 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SC     :13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(Other):49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22.83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1.047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278.8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-9.73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17.9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moveis_decoracao     :24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cama_mesa_banho      :23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relogios_presentes   :16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utilidades_domesticas:16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beleza_saude         :10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esporte_lazer        :10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(Other)              :92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</a:tr>
              <a:tr h="214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cluster-2</a:t>
                      </a:r>
                      <a:endParaRPr b="1" sz="2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97.33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2223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SP     :135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     :  9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MG     :  3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RJ     :  3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SC     :  2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chemeClr val="lt1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(Other):0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SP     :152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chemeClr val="lt1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(Other):0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13.37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1.178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189.95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-9.72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10.28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cama_mesa_banho       :25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moveis_decoracao      :22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informatica_acessorios:17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beleza_saude          :15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utilidades_domesticas :12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moveis_escritorio     : 8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(Other)               :53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</a:tr>
              <a:tr h="2034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cluster-3</a:t>
                      </a:r>
                      <a:endParaRPr b="1" sz="2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116.14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2484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MG     :36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     :26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SC     :21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RJ     :16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DF     : 4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PE     : 4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SP     :35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MG     :21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RJ     :15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RS     : 8 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DF     : 6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     : 5 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25.72  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1.008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211.35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-13.093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15.99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informatica_acessorios:17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cama_mesa_banho       :14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moveis_decoracao      : 9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beleza_saude          : 8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bebes                 : 7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esporte_lazer         : 7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highlight>
                            <a:srgbClr val="FFFFFF"/>
                          </a:highlight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(Other)               :58</a:t>
                      </a:r>
                      <a:endParaRPr sz="1900">
                        <a:highlight>
                          <a:srgbClr val="FFFFFF"/>
                        </a:highlight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8" name="Google Shape;298;ge001c9e3da_0_51"/>
          <p:cNvSpPr/>
          <p:nvPr/>
        </p:nvSpPr>
        <p:spPr>
          <a:xfrm>
            <a:off x="4855200" y="8207375"/>
            <a:ext cx="3820200" cy="2136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e001c9e3da_0_51"/>
          <p:cNvSpPr/>
          <p:nvPr/>
        </p:nvSpPr>
        <p:spPr>
          <a:xfrm>
            <a:off x="15191375" y="3367550"/>
            <a:ext cx="1747800" cy="95028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e001c9e3da_0_51"/>
          <p:cNvSpPr/>
          <p:nvPr/>
        </p:nvSpPr>
        <p:spPr>
          <a:xfrm>
            <a:off x="4855200" y="5681125"/>
            <a:ext cx="1980000" cy="2136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e001c9e3da_0_51"/>
          <p:cNvSpPr/>
          <p:nvPr/>
        </p:nvSpPr>
        <p:spPr>
          <a:xfrm>
            <a:off x="17224625" y="5681150"/>
            <a:ext cx="2325900" cy="2136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e001c9e3da_0_51"/>
          <p:cNvSpPr/>
          <p:nvPr/>
        </p:nvSpPr>
        <p:spPr>
          <a:xfrm>
            <a:off x="17224625" y="10733600"/>
            <a:ext cx="2325900" cy="2136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e001c9e3da_0_51"/>
          <p:cNvSpPr/>
          <p:nvPr/>
        </p:nvSpPr>
        <p:spPr>
          <a:xfrm>
            <a:off x="17224625" y="8207375"/>
            <a:ext cx="2325900" cy="2136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e001c9e3da_0_51"/>
          <p:cNvSpPr/>
          <p:nvPr/>
        </p:nvSpPr>
        <p:spPr>
          <a:xfrm>
            <a:off x="13158125" y="5681150"/>
            <a:ext cx="1747800" cy="2136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e001c9e3da_0_51"/>
          <p:cNvSpPr txBox="1"/>
          <p:nvPr/>
        </p:nvSpPr>
        <p:spPr>
          <a:xfrm>
            <a:off x="6423850" y="9205550"/>
            <a:ext cx="1134300" cy="631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tamaran"/>
                <a:ea typeface="Catamaran"/>
                <a:cs typeface="Catamaran"/>
                <a:sym typeface="Catamaran"/>
              </a:rPr>
              <a:t>同城</a:t>
            </a:r>
            <a:endParaRPr sz="29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06" name="Google Shape;306;ge001c9e3da_0_51"/>
          <p:cNvSpPr txBox="1"/>
          <p:nvPr/>
        </p:nvSpPr>
        <p:spPr>
          <a:xfrm>
            <a:off x="13302375" y="6542400"/>
            <a:ext cx="2814000" cy="631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tamaran"/>
                <a:ea typeface="Catamaran"/>
                <a:cs typeface="Catamaran"/>
                <a:sym typeface="Catamaran"/>
              </a:rPr>
              <a:t>價值較高的物品</a:t>
            </a:r>
            <a:endParaRPr sz="29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07" name="Google Shape;307;ge001c9e3da_0_51"/>
          <p:cNvSpPr txBox="1"/>
          <p:nvPr/>
        </p:nvSpPr>
        <p:spPr>
          <a:xfrm>
            <a:off x="17569575" y="6542400"/>
            <a:ext cx="2325900" cy="631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tamaran"/>
                <a:ea typeface="Catamaran"/>
                <a:cs typeface="Catamaran"/>
                <a:sym typeface="Catamaran"/>
              </a:rPr>
              <a:t>運送時間長</a:t>
            </a:r>
            <a:endParaRPr sz="29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08" name="Google Shape;308;ge001c9e3da_0_51"/>
          <p:cNvSpPr txBox="1"/>
          <p:nvPr/>
        </p:nvSpPr>
        <p:spPr>
          <a:xfrm>
            <a:off x="17569575" y="8811250"/>
            <a:ext cx="2814000" cy="631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tamaran"/>
                <a:ea typeface="Catamaran"/>
                <a:cs typeface="Catamaran"/>
                <a:sym typeface="Catamaran"/>
              </a:rPr>
              <a:t>運送時間較長</a:t>
            </a:r>
            <a:endParaRPr sz="29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09" name="Google Shape;309;ge001c9e3da_0_51"/>
          <p:cNvSpPr txBox="1"/>
          <p:nvPr/>
        </p:nvSpPr>
        <p:spPr>
          <a:xfrm>
            <a:off x="17569575" y="11486300"/>
            <a:ext cx="2325900" cy="631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tamaran"/>
                <a:ea typeface="Catamaran"/>
                <a:cs typeface="Catamaran"/>
                <a:sym typeface="Catamaran"/>
              </a:rPr>
              <a:t>運送時間長</a:t>
            </a:r>
            <a:endParaRPr sz="29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10" name="Google Shape;310;ge001c9e3da_0_51"/>
          <p:cNvSpPr txBox="1"/>
          <p:nvPr/>
        </p:nvSpPr>
        <p:spPr>
          <a:xfrm>
            <a:off x="14292975" y="11486300"/>
            <a:ext cx="2325900" cy="1077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tamaran"/>
                <a:ea typeface="Catamaran"/>
                <a:cs typeface="Catamaran"/>
                <a:sym typeface="Catamaran"/>
              </a:rPr>
              <a:t>早於預測時間蠻多天的</a:t>
            </a:r>
            <a:endParaRPr sz="29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da8c73f2a_1_33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DT預測錯誤的特徵</a:t>
            </a:r>
            <a:endParaRPr sz="7200"/>
          </a:p>
        </p:txBody>
      </p:sp>
      <p:sp>
        <p:nvSpPr>
          <p:cNvPr id="316" name="Google Shape;316;gdda8c73f2a_1_33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dda8c73f2a_1_33"/>
          <p:cNvSpPr txBox="1"/>
          <p:nvPr>
            <p:ph idx="2" type="body"/>
          </p:nvPr>
        </p:nvSpPr>
        <p:spPr>
          <a:xfrm>
            <a:off x="1206500" y="4268254"/>
            <a:ext cx="21971100" cy="8256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-US" sz="37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第一群：用戶購買的商品金額較高，而快遞的運送時間較長，導致這些客戶的不滿。從而導致了分類的錯誤。</a:t>
            </a:r>
            <a:endParaRPr sz="3700"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-US" sz="37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第二群：這一群中的買賣雙方都來自同一地方，而快遞運送時間並沒有明顯的縮短，因此可能導致了客戶的不滿。</a:t>
            </a:r>
            <a:r>
              <a:rPr lang="en-US" sz="3700">
                <a:solidFill>
                  <a:srgbClr val="004C7F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（</a:t>
            </a:r>
            <a:r>
              <a:rPr lang="en-US" sz="3700">
                <a:solidFill>
                  <a:srgbClr val="004C7F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所以在在後續可以加入一些地理資訊）</a:t>
            </a:r>
            <a:endParaRPr sz="3700">
              <a:solidFill>
                <a:srgbClr val="004C7F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-US" sz="37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第三群：可能本身商品需要的運送的時間就較長，但是客戶的心理預期較高，即使早於預計時間蠻多天的，還是造成了客戶的不滿意。</a:t>
            </a:r>
            <a:r>
              <a:rPr lang="en-US" sz="3700">
                <a:solidFill>
                  <a:srgbClr val="004C7F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（delivery_performance雖然在模型預測上是最為重要的變數，但是現實中實際的送達天數還是比較影響客戶的滿意度的）</a:t>
            </a:r>
            <a:endParaRPr sz="3700">
              <a:solidFill>
                <a:srgbClr val="004C7F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dcc33092e_0_7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ddcc33092e_0_7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gddcc33092e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7425" y="3936025"/>
            <a:ext cx="9020175" cy="90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文獻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Classification</a:t>
            </a:r>
            <a:endParaRPr/>
          </a:p>
        </p:txBody>
      </p:sp>
      <p:pic>
        <p:nvPicPr>
          <p:cNvPr descr="Screen Shot 2021-06-09 at 1.41.10 AM.png"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635" y="3686576"/>
            <a:ext cx="18088047" cy="6342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4">
            <a:alphaModFix/>
          </a:blip>
          <a:srcRect b="9828" l="0" r="0" t="0"/>
          <a:stretch/>
        </p:blipFill>
        <p:spPr>
          <a:xfrm rot="1245948">
            <a:off x="18915024" y="1165350"/>
            <a:ext cx="3976576" cy="387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資料集</a:t>
            </a:r>
            <a:endParaRPr/>
          </a:p>
        </p:txBody>
      </p:sp>
      <p:sp>
        <p:nvSpPr>
          <p:cNvPr id="103" name="Google Shape;103;p8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Brazilian E-Commerce Public Dataset by Olist </a:t>
            </a:r>
            <a:endParaRPr/>
          </a:p>
        </p:txBody>
      </p:sp>
      <p:pic>
        <p:nvPicPr>
          <p:cNvPr descr="Screen Shot 2021-06-09 at 2.46.35 AM.png" id="104" name="Google Shape;1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373" y="4212079"/>
            <a:ext cx="13906766" cy="832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文獻</a:t>
            </a:r>
            <a:endParaRPr/>
          </a:p>
        </p:txBody>
      </p:sp>
      <p:sp>
        <p:nvSpPr>
          <p:cNvPr id="110" name="Google Shape;110;p3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Dataset Preparation </a:t>
            </a:r>
            <a:endParaRPr/>
          </a:p>
        </p:txBody>
      </p:sp>
      <p:sp>
        <p:nvSpPr>
          <p:cNvPr id="111" name="Google Shape;111;p3"/>
          <p:cNvSpPr txBox="1"/>
          <p:nvPr>
            <p:ph idx="2" type="body"/>
          </p:nvPr>
        </p:nvSpPr>
        <p:spPr>
          <a:xfrm>
            <a:off x="1206500" y="4248504"/>
            <a:ext cx="128772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</a:pPr>
            <a:r>
              <a:rPr lang="en-US" sz="4400"/>
              <a:t>Brazilian E-Commerce Public Dataset by Olist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</a:pPr>
            <a:r>
              <a:rPr lang="en-US" sz="4400"/>
              <a:t>The dataset was contained in 8 tables containing information on the order, delivery, customer, seller, payment, product, language translation, and order review.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</a:pPr>
            <a:r>
              <a:rPr lang="en-US" sz="4400"/>
              <a:t>The target variable is the customer’s review_score </a:t>
            </a:r>
            <a:endParaRPr/>
          </a:p>
        </p:txBody>
      </p:sp>
      <p:pic>
        <p:nvPicPr>
          <p:cNvPr descr="Screen Shot 2021-06-09 at 1.43.16 AM.png"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90848" y="313351"/>
            <a:ext cx="9380998" cy="1308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文獻</a:t>
            </a:r>
            <a:endParaRPr/>
          </a:p>
        </p:txBody>
      </p:sp>
      <p:sp>
        <p:nvSpPr>
          <p:cNvPr id="118" name="Google Shape;118;p4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Methodology</a:t>
            </a:r>
            <a:endParaRPr/>
          </a:p>
        </p:txBody>
      </p:sp>
      <p:sp>
        <p:nvSpPr>
          <p:cNvPr id="119" name="Google Shape;119;p4"/>
          <p:cNvSpPr txBox="1"/>
          <p:nvPr>
            <p:ph idx="2" type="body"/>
          </p:nvPr>
        </p:nvSpPr>
        <p:spPr>
          <a:xfrm>
            <a:off x="1183098" y="3523069"/>
            <a:ext cx="9016833" cy="825601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Helvetica Neue"/>
              <a:buNone/>
            </a:pPr>
            <a:r>
              <a:rPr lang="en-US" sz="3050"/>
              <a:t>Data Mining Algorithms ：</a:t>
            </a:r>
            <a:endParaRPr/>
          </a:p>
          <a:p>
            <a:pPr indent="-371856" lvl="0" marL="371856" rtl="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752"/>
              <a:buFont typeface="Helvetica Neue"/>
              <a:buChar char="•"/>
            </a:pPr>
            <a:r>
              <a:rPr lang="en-US" sz="3050"/>
              <a:t>Decision tree</a:t>
            </a:r>
            <a:endParaRPr/>
          </a:p>
          <a:p>
            <a:pPr indent="-371856" lvl="0" marL="371856" rtl="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752"/>
              <a:buFont typeface="Helvetica Neue"/>
              <a:buChar char="•"/>
            </a:pPr>
            <a:r>
              <a:rPr lang="en-US" sz="3050"/>
              <a:t>Support vector machine </a:t>
            </a:r>
            <a:endParaRPr/>
          </a:p>
          <a:p>
            <a:pPr indent="-371856" lvl="0" marL="371856" rtl="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752"/>
              <a:buFont typeface="Helvetica Neue"/>
              <a:buChar char="•"/>
            </a:pPr>
            <a:r>
              <a:rPr lang="en-US" sz="3050"/>
              <a:t>Random forest </a:t>
            </a:r>
            <a:endParaRPr/>
          </a:p>
          <a:p>
            <a:pPr indent="-371856" lvl="0" marL="371856" rtl="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752"/>
              <a:buFont typeface="Helvetica Neue"/>
              <a:buChar char="•"/>
            </a:pPr>
            <a:r>
              <a:rPr lang="en-US" sz="3050"/>
              <a:t>Artificial Neural Network (NN)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Helvetica Neue"/>
              <a:buNone/>
            </a:pPr>
            <a:r>
              <a:rPr lang="en-US" sz="3050"/>
              <a:t>Performance Evaluation of Model :</a:t>
            </a:r>
            <a:endParaRPr/>
          </a:p>
          <a:p>
            <a:pPr indent="-371856" lvl="0" marL="371856" rtl="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752"/>
              <a:buFont typeface="Helvetica Neue"/>
              <a:buChar char="•"/>
            </a:pPr>
            <a:r>
              <a:rPr lang="en-US" sz="3050"/>
              <a:t>Accuracy</a:t>
            </a:r>
            <a:endParaRPr/>
          </a:p>
          <a:p>
            <a:pPr indent="-371856" lvl="0" marL="371856" rtl="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752"/>
              <a:buFont typeface="Helvetica Neue"/>
              <a:buChar char="•"/>
            </a:pPr>
            <a:r>
              <a:rPr lang="en-US" sz="3050"/>
              <a:t>Sensitivity</a:t>
            </a:r>
            <a:endParaRPr/>
          </a:p>
          <a:p>
            <a:pPr indent="-371856" lvl="0" marL="371856" rtl="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752"/>
              <a:buFont typeface="Helvetica Neue"/>
              <a:buChar char="•"/>
            </a:pPr>
            <a:r>
              <a:rPr lang="en-US" sz="3050"/>
              <a:t>Specificity</a:t>
            </a:r>
            <a:endParaRPr/>
          </a:p>
          <a:p>
            <a:pPr indent="-371856" lvl="0" marL="371856" rtl="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752"/>
              <a:buFont typeface="Helvetica Neue"/>
              <a:buChar char="•"/>
            </a:pPr>
            <a:r>
              <a:rPr lang="en-US" sz="3050"/>
              <a:t>F1-score </a:t>
            </a:r>
            <a:endParaRPr/>
          </a:p>
          <a:p>
            <a:pPr indent="-371856" lvl="0" marL="371856" rtl="0" algn="l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752"/>
              <a:buFont typeface="Helvetica Neue"/>
              <a:buChar char="•"/>
            </a:pPr>
            <a:r>
              <a:rPr lang="en-US" sz="3050"/>
              <a:t>Computation time</a:t>
            </a:r>
            <a:endParaRPr/>
          </a:p>
        </p:txBody>
      </p:sp>
      <p:pic>
        <p:nvPicPr>
          <p:cNvPr descr="Screen Shot 2021-06-09 at 1.49.17 AM.png" id="120" name="Google Shape;12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8449" y="588098"/>
            <a:ext cx="12807557" cy="12539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Preprocessing</a:t>
            </a:r>
            <a:endParaRPr/>
          </a:p>
        </p:txBody>
      </p:sp>
      <p:sp>
        <p:nvSpPr>
          <p:cNvPr id="126" name="Google Shape;126;p12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Overall</a:t>
            </a:r>
            <a:endParaRPr/>
          </a:p>
        </p:txBody>
      </p:sp>
      <p:sp>
        <p:nvSpPr>
          <p:cNvPr id="127" name="Google Shape;127;p12"/>
          <p:cNvSpPr txBox="1"/>
          <p:nvPr>
            <p:ph idx="2" type="body"/>
          </p:nvPr>
        </p:nvSpPr>
        <p:spPr>
          <a:xfrm>
            <a:off x="1206500" y="374735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-469391" lvl="0" marL="46939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46"/>
              <a:buFont typeface="Helvetica Neue"/>
              <a:buChar char="•"/>
            </a:pPr>
            <a:r>
              <a:rPr lang="en-US" sz="3696"/>
              <a:t>Data cleaning: </a:t>
            </a:r>
            <a:endParaRPr/>
          </a:p>
          <a:p>
            <a:pPr indent="-469391" lvl="1" marL="938783" rtl="0" algn="l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ts val="4546"/>
              <a:buFont typeface="Helvetica Neue"/>
              <a:buChar char="•"/>
            </a:pPr>
            <a:r>
              <a:rPr lang="en-US" sz="3696"/>
              <a:t>missing values,</a:t>
            </a:r>
            <a:endParaRPr/>
          </a:p>
          <a:p>
            <a:pPr indent="-469391" lvl="1" marL="938783" rtl="0" algn="l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ts val="4546"/>
              <a:buFont typeface="Helvetica Neue"/>
              <a:buChar char="•"/>
            </a:pPr>
            <a:r>
              <a:rPr lang="en-US" sz="3696"/>
              <a:t>smooth noisy data, </a:t>
            </a:r>
            <a:endParaRPr/>
          </a:p>
          <a:p>
            <a:pPr indent="-469391" lvl="1" marL="938783" rtl="0" algn="l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ts val="4546"/>
              <a:buFont typeface="Helvetica Neue"/>
              <a:buChar char="•"/>
            </a:pPr>
            <a:r>
              <a:rPr lang="en-US" sz="3696"/>
              <a:t>identify or remove outliers</a:t>
            </a:r>
            <a:endParaRPr/>
          </a:p>
          <a:p>
            <a:pPr indent="-469391" lvl="0" marL="469391" rtl="0" algn="l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ts val="4546"/>
              <a:buFont typeface="Helvetica Neue"/>
              <a:buChar char="•"/>
            </a:pPr>
            <a:r>
              <a:rPr lang="en-US" sz="3696"/>
              <a:t>Data reduction: </a:t>
            </a:r>
            <a:endParaRPr/>
          </a:p>
          <a:p>
            <a:pPr indent="-469391" lvl="1" marL="938783" rtl="0" algn="l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ts val="4546"/>
              <a:buFont typeface="Helvetica Neue"/>
              <a:buChar char="•"/>
            </a:pPr>
            <a:r>
              <a:rPr lang="en-US" sz="3696"/>
              <a:t>Obtains reduced representation in volume but produces the same or similar analytical results</a:t>
            </a:r>
            <a:endParaRPr/>
          </a:p>
          <a:p>
            <a:pPr indent="-469391" lvl="0" marL="469391" rtl="0" algn="l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ts val="4546"/>
              <a:buFont typeface="Helvetica Neue"/>
              <a:buChar char="•"/>
            </a:pPr>
            <a:r>
              <a:rPr lang="en-US" sz="3696"/>
              <a:t>Data integration: </a:t>
            </a:r>
            <a:endParaRPr/>
          </a:p>
          <a:p>
            <a:pPr indent="-469391" lvl="1" marL="938783" rtl="0" algn="l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ts val="4546"/>
              <a:buFont typeface="Helvetica Neue"/>
              <a:buChar char="•"/>
            </a:pPr>
            <a:r>
              <a:rPr lang="en-US" sz="3696"/>
              <a:t>Integration of multiple databases</a:t>
            </a:r>
            <a:endParaRPr/>
          </a:p>
          <a:p>
            <a:pPr indent="-469391" lvl="0" marL="469391" rtl="0" algn="l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ts val="4546"/>
              <a:buFont typeface="Helvetica Neue"/>
              <a:buChar char="•"/>
            </a:pPr>
            <a:r>
              <a:rPr lang="en-US" sz="3696"/>
              <a:t>Data transformation: Normalization and aggregation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資料集</a:t>
            </a:r>
            <a:endParaRPr/>
          </a:p>
        </p:txBody>
      </p:sp>
      <p:sp>
        <p:nvSpPr>
          <p:cNvPr id="133" name="Google Shape;133;p9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Dataset</a:t>
            </a:r>
            <a:endParaRPr/>
          </a:p>
        </p:txBody>
      </p:sp>
      <p:pic>
        <p:nvPicPr>
          <p:cNvPr descr="Screen Shot 2021-06-09 at 2.49.53 AM.png" id="134" name="Google Shape;13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214" y="3523179"/>
            <a:ext cx="18692840" cy="818742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9"/>
          <p:cNvSpPr txBox="1"/>
          <p:nvPr/>
        </p:nvSpPr>
        <p:spPr>
          <a:xfrm>
            <a:off x="11131075" y="2927100"/>
            <a:ext cx="12834000" cy="1865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latin typeface="Trebuchet MS"/>
                <a:ea typeface="Trebuchet MS"/>
                <a:cs typeface="Trebuchet MS"/>
                <a:sym typeface="Trebuchet MS"/>
              </a:rPr>
              <a:t>新增的欄位：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latin typeface="Trebuchet MS"/>
                <a:ea typeface="Trebuchet MS"/>
                <a:cs typeface="Trebuchet MS"/>
                <a:sym typeface="Trebuchet MS"/>
              </a:rPr>
              <a:t>Delivery_performance: "order_delivered_customer_date" - "order_estimated_delivery_date"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2400">
                <a:latin typeface="Trebuchet MS"/>
                <a:ea typeface="Trebuchet MS"/>
                <a:cs typeface="Trebuchet MS"/>
                <a:sym typeface="Trebuchet MS"/>
              </a:rPr>
              <a:t>Purchase_delivery_days: "order_delivered_customer_date" - "order_purchase_timestamp" 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" name="Google Shape;136;p9"/>
          <p:cNvSpPr/>
          <p:nvPr/>
        </p:nvSpPr>
        <p:spPr>
          <a:xfrm>
            <a:off x="1213350" y="10550775"/>
            <a:ext cx="10867200" cy="659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80"/>
              <a:buFont typeface="Helvetica Neue"/>
              <a:buNone/>
            </a:pPr>
            <a:r>
              <a:rPr lang="en-US" sz="7480"/>
              <a:t>文獻中的</a:t>
            </a:r>
            <a:r>
              <a:rPr lang="en-US" sz="7480"/>
              <a:t>四個結論</a:t>
            </a:r>
            <a:endParaRPr/>
          </a:p>
        </p:txBody>
      </p:sp>
      <p:sp>
        <p:nvSpPr>
          <p:cNvPr id="142" name="Google Shape;142;p5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b="1" lang="en-US" sz="5500"/>
              <a:t>Results &amp; Conclusion  </a:t>
            </a:r>
            <a:endParaRPr/>
          </a:p>
        </p:txBody>
      </p:sp>
      <p:sp>
        <p:nvSpPr>
          <p:cNvPr id="143" name="Google Shape;143;p5"/>
          <p:cNvSpPr txBox="1"/>
          <p:nvPr>
            <p:ph idx="2" type="body"/>
          </p:nvPr>
        </p:nvSpPr>
        <p:spPr>
          <a:xfrm>
            <a:off x="1206500" y="3538882"/>
            <a:ext cx="10278286" cy="896563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/>
              <a:t>1. Feature creation, selection and its effect</a:t>
            </a:r>
            <a:endParaRPr/>
          </a:p>
          <a:p>
            <a:pPr indent="457200" lvl="1" marL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5E5E5E"/>
              </a:buClr>
              <a:buSzPts val="3500"/>
              <a:buFont typeface="Helvetica Neue"/>
              <a:buNone/>
            </a:pPr>
            <a:r>
              <a:rPr lang="en-US" sz="3500">
                <a:solidFill>
                  <a:srgbClr val="5E5E5E"/>
                </a:solidFill>
              </a:rPr>
              <a:t>比較了20個feature和用DT變數重要性選出的5個feature</a:t>
            </a:r>
            <a:endParaRPr/>
          </a:p>
          <a:p>
            <a:pPr indent="457200" lvl="1" marL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5E5E5E"/>
              </a:buClr>
              <a:buSzPts val="3500"/>
              <a:buFont typeface="Helvetica Neue"/>
              <a:buNone/>
            </a:pPr>
            <a:r>
              <a:rPr lang="en-US" sz="3500">
                <a:solidFill>
                  <a:srgbClr val="5E5E5E"/>
                </a:solidFill>
              </a:rPr>
              <a:t>（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❓</a:t>
            </a:r>
            <a:r>
              <a:rPr lang="en-US" sz="3500">
                <a:solidFill>
                  <a:srgbClr val="5E5E5E"/>
                </a:solidFill>
              </a:rPr>
              <a:t>透過別的方式選出的重要變數有哪些）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/>
              <a:t>2. Feature Transformation and its effect</a:t>
            </a:r>
            <a:endParaRPr/>
          </a:p>
          <a:p>
            <a:pPr indent="457200" lvl="1" marL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5E5E5E"/>
              </a:buClr>
              <a:buSzPts val="3500"/>
              <a:buFont typeface="Helvetica Neue"/>
              <a:buNone/>
            </a:pPr>
            <a:r>
              <a:rPr lang="en-US" sz="3500">
                <a:solidFill>
                  <a:srgbClr val="5E5E5E"/>
                </a:solidFill>
              </a:rPr>
              <a:t>用log和ordered quantile normalization處理了5個feature的偏鋒問題，並比較處理前後的預測效果</a:t>
            </a:r>
            <a:endParaRPr/>
          </a:p>
        </p:txBody>
      </p:sp>
      <p:pic>
        <p:nvPicPr>
          <p:cNvPr descr="Screen Shot 2021-06-09 at 2.36.42 AM.png" id="144" name="Google Shape;1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71830" y="486061"/>
            <a:ext cx="5126780" cy="26200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21-06-09 at 2.37.41 AM.png" id="145" name="Google Shape;1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24274" y="3328579"/>
            <a:ext cx="10473704" cy="4415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21-06-09 at 2.39.41 AM.png" id="146" name="Google Shape;14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21982" y="7764608"/>
            <a:ext cx="10278287" cy="412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